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89" r:id="rId2"/>
    <p:sldId id="290" r:id="rId3"/>
    <p:sldId id="323" r:id="rId4"/>
    <p:sldId id="324" r:id="rId5"/>
    <p:sldId id="295" r:id="rId6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9"/>
      <p:bold r:id="rId10"/>
      <p:italic r:id="rId11"/>
      <p:boldItalic r:id="rId12"/>
    </p:embeddedFont>
    <p:embeddedFont>
      <p:font typeface="Nexa Extra Light" panose="00000200000000000000" pitchFamily="2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BE9C6D"/>
    <a:srgbClr val="FFF4E4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96" d="100"/>
          <a:sy n="96" d="100"/>
        </p:scale>
        <p:origin x="456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365194" y="4939528"/>
            <a:ext cx="7633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O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JOGO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DA ADVINHAÇÃO 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34CA1B-1124-9485-5444-01CB0E217AB6}"/>
              </a:ext>
            </a:extLst>
          </p:cNvPr>
          <p:cNvGrpSpPr/>
          <p:nvPr/>
        </p:nvGrpSpPr>
        <p:grpSpPr>
          <a:xfrm>
            <a:off x="1727200" y="83127"/>
            <a:ext cx="7824417" cy="7028873"/>
            <a:chOff x="1423190" y="180416"/>
            <a:chExt cx="7207484" cy="642909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95D933-0E0A-4DCF-A4BF-1F597888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190" y="180416"/>
              <a:ext cx="7162800" cy="41529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C0C3C78-1C77-303E-2685-3320A0B8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31"/>
            <a:stretch>
              <a:fillRect/>
            </a:stretch>
          </p:blipFill>
          <p:spPr>
            <a:xfrm>
              <a:off x="1458349" y="4319156"/>
              <a:ext cx="7172325" cy="2290357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E4346711-D141-AA58-E0FF-28243D29C3AB}"/>
              </a:ext>
            </a:extLst>
          </p:cNvPr>
          <p:cNvSpPr/>
          <p:nvPr/>
        </p:nvSpPr>
        <p:spPr>
          <a:xfrm>
            <a:off x="2770791" y="806927"/>
            <a:ext cx="530942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9AE90EE-BBD8-83CE-2FE1-4F11ADF340AA}"/>
              </a:ext>
            </a:extLst>
          </p:cNvPr>
          <p:cNvSpPr/>
          <p:nvPr/>
        </p:nvSpPr>
        <p:spPr>
          <a:xfrm>
            <a:off x="2736450" y="1288573"/>
            <a:ext cx="530942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7A9CE4E-A9BD-7A14-50A4-542CDBBA654E}"/>
              </a:ext>
            </a:extLst>
          </p:cNvPr>
          <p:cNvSpPr/>
          <p:nvPr/>
        </p:nvSpPr>
        <p:spPr>
          <a:xfrm>
            <a:off x="4542777" y="3288384"/>
            <a:ext cx="419427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0767B6B-B8C3-CEE4-9826-EC0BE1A2B1DD}"/>
              </a:ext>
            </a:extLst>
          </p:cNvPr>
          <p:cNvSpPr/>
          <p:nvPr/>
        </p:nvSpPr>
        <p:spPr>
          <a:xfrm>
            <a:off x="3753350" y="3964816"/>
            <a:ext cx="860323" cy="171178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24343D-D81E-C4DF-BB60-773A7800D527}"/>
              </a:ext>
            </a:extLst>
          </p:cNvPr>
          <p:cNvSpPr/>
          <p:nvPr/>
        </p:nvSpPr>
        <p:spPr>
          <a:xfrm>
            <a:off x="3274419" y="4667495"/>
            <a:ext cx="588268" cy="16398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CC51A42-FAA7-7FD9-4495-A05926A2E6A5}"/>
              </a:ext>
            </a:extLst>
          </p:cNvPr>
          <p:cNvSpPr/>
          <p:nvPr/>
        </p:nvSpPr>
        <p:spPr>
          <a:xfrm>
            <a:off x="2789673" y="5791199"/>
            <a:ext cx="588267" cy="20809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40C473-4CD5-5CEF-0EEA-5A27A6C7FE2D}"/>
              </a:ext>
            </a:extLst>
          </p:cNvPr>
          <p:cNvSpPr/>
          <p:nvPr/>
        </p:nvSpPr>
        <p:spPr>
          <a:xfrm>
            <a:off x="7836644" y="6015282"/>
            <a:ext cx="503792" cy="163845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EB625-4F7C-1020-B474-87E3876B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67F7CE-33FE-EB3B-D1A9-AB1718BDFABC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C1B7140-6364-E764-145F-B8776080B74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F44E33-ADE9-B160-53B2-64F76A202951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1E1448-1D1B-B82C-4C43-4947B3856931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52A485-6A20-0154-EF61-2221793FF69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071781-7DB7-FA1D-5F16-142698710583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B262032-6FBB-5C10-BBC5-952D68F3AFE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0508BD-C402-7FF3-358B-BCADF9F4B615}"/>
              </a:ext>
            </a:extLst>
          </p:cNvPr>
          <p:cNvSpPr txBox="1"/>
          <p:nvPr/>
        </p:nvSpPr>
        <p:spPr>
          <a:xfrm>
            <a:off x="365663" y="440797"/>
            <a:ext cx="65073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O JOGO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Uma poderosa máquina de previsão de palavras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2EC4EE0B-411E-7644-BA42-313E3C9893C6}"/>
              </a:ext>
            </a:extLst>
          </p:cNvPr>
          <p:cNvSpPr/>
          <p:nvPr/>
        </p:nvSpPr>
        <p:spPr>
          <a:xfrm>
            <a:off x="739675" y="2973847"/>
            <a:ext cx="2752380" cy="3186808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C6CB5268-9A1C-A6CB-53FC-DA13742C34C7}"/>
              </a:ext>
            </a:extLst>
          </p:cNvPr>
          <p:cNvSpPr/>
          <p:nvPr/>
        </p:nvSpPr>
        <p:spPr>
          <a:xfrm>
            <a:off x="3619321" y="1876440"/>
            <a:ext cx="3094349" cy="466996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2EDEDEE-BC0A-9EC6-1807-2449FB38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313" y="3231295"/>
            <a:ext cx="1607913" cy="16017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7DA3762-E6B0-A94B-F26B-117FB0678545}"/>
              </a:ext>
            </a:extLst>
          </p:cNvPr>
          <p:cNvSpPr txBox="1"/>
          <p:nvPr/>
        </p:nvSpPr>
        <p:spPr>
          <a:xfrm>
            <a:off x="778201" y="4856369"/>
            <a:ext cx="2675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Complete a frase:</a:t>
            </a:r>
          </a:p>
          <a:p>
            <a:endParaRPr lang="pt-BR" sz="1600" dirty="0">
              <a:solidFill>
                <a:schemeClr val="bg1"/>
              </a:solidFill>
              <a:latin typeface="Nexa Extra Light" panose="00000200000000000000" pitchFamily="2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“Era uma vez um rei que morava em um...”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03F3B5-5B10-4BF9-98E3-FAC814DF2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203" y="4422912"/>
            <a:ext cx="1944131" cy="194413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D2D78B-573F-3205-DC6E-39A7E7F1CDC8}"/>
              </a:ext>
            </a:extLst>
          </p:cNvPr>
          <p:cNvSpPr txBox="1"/>
          <p:nvPr/>
        </p:nvSpPr>
        <p:spPr>
          <a:xfrm>
            <a:off x="4220489" y="2887982"/>
            <a:ext cx="2207397" cy="1323439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Castelo --- 38,29%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Reino --- 28,92%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Casebre --- 2,3%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Barco --- 1,2%</a:t>
            </a:r>
          </a:p>
          <a:p>
            <a:r>
              <a:rPr lang="pt-BR" sz="16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(...)</a:t>
            </a: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F20C3904-F39C-9039-30B2-BD21A752B100}"/>
              </a:ext>
            </a:extLst>
          </p:cNvPr>
          <p:cNvSpPr/>
          <p:nvPr/>
        </p:nvSpPr>
        <p:spPr>
          <a:xfrm>
            <a:off x="6993149" y="2887982"/>
            <a:ext cx="2752380" cy="327267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99A1FFA-2479-4392-2BEC-C7FBA8F66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589" y="3008378"/>
            <a:ext cx="1710512" cy="171051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0022C9-0EBB-9DFD-B5A1-88EBA629348D}"/>
              </a:ext>
            </a:extLst>
          </p:cNvPr>
          <p:cNvSpPr txBox="1"/>
          <p:nvPr/>
        </p:nvSpPr>
        <p:spPr>
          <a:xfrm>
            <a:off x="7292817" y="4837216"/>
            <a:ext cx="2258801" cy="107721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A máquina sempre escolhe uma palavra provável, mas nem sempre a mais óbvia.</a:t>
            </a:r>
          </a:p>
        </p:txBody>
      </p:sp>
    </p:spTree>
    <p:extLst>
      <p:ext uri="{BB962C8B-B14F-4D97-AF65-F5344CB8AC3E}">
        <p14:creationId xmlns:p14="http://schemas.microsoft.com/office/powerpoint/2010/main" val="38708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304477" y="531520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 LÓGICA DO LLM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D3C25A8F-08E7-C5F7-1B54-6A28BF51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9908">
            <a:off x="6359338" y="2535510"/>
            <a:ext cx="4909523" cy="327301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60DBBD-4453-445D-9D42-0C88DAE0D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2"/>
          <a:stretch>
            <a:fillRect/>
          </a:stretch>
        </p:blipFill>
        <p:spPr>
          <a:xfrm>
            <a:off x="3232405" y="2372189"/>
            <a:ext cx="4607824" cy="3599656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C495A556-D183-93A5-2182-81CB0B3A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238085"/>
            <a:ext cx="3009627" cy="200641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412827" y="5907205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8D0B3-CBE6-B22A-9055-02B4A6779DDE}"/>
              </a:ext>
            </a:extLst>
          </p:cNvPr>
          <p:cNvSpPr txBox="1"/>
          <p:nvPr/>
        </p:nvSpPr>
        <p:spPr>
          <a:xfrm>
            <a:off x="268985" y="6181253"/>
            <a:ext cx="314384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é baseada em uma probabilidade semântica que é diferente de probabilidade factual.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9CA5FC-EC6C-23EF-E2D3-BD4A97014E3B}"/>
              </a:ext>
            </a:extLst>
          </p:cNvPr>
          <p:cNvSpPr txBox="1"/>
          <p:nvPr/>
        </p:nvSpPr>
        <p:spPr>
          <a:xfrm>
            <a:off x="481759" y="5080834"/>
            <a:ext cx="2727455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são máquinas de calcular não-determinísticas que geram uma palavra (token) de cada vez.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191B4B-C51C-CE4F-A996-0C830C1C641B}"/>
              </a:ext>
            </a:extLst>
          </p:cNvPr>
          <p:cNvSpPr txBox="1"/>
          <p:nvPr/>
        </p:nvSpPr>
        <p:spPr>
          <a:xfrm>
            <a:off x="6343070" y="1383651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 é autorregressiva: o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modelo usa a própria saída como entrada para a próxima previsão.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466AF-37CF-3936-02B6-094A16B9C352}"/>
              </a:ext>
            </a:extLst>
          </p:cNvPr>
          <p:cNvSpPr txBox="1"/>
          <p:nvPr/>
        </p:nvSpPr>
        <p:spPr>
          <a:xfrm>
            <a:off x="7527803" y="2306784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As palavras escolhidas condicionam as seguintes (enquadramento).</a:t>
            </a:r>
          </a:p>
        </p:txBody>
      </p:sp>
    </p:spTree>
    <p:extLst>
      <p:ext uri="{BB962C8B-B14F-4D97-AF65-F5344CB8AC3E}">
        <p14:creationId xmlns:p14="http://schemas.microsoft.com/office/powerpoint/2010/main" val="83338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3" grpId="0" animBg="1"/>
      <p:bldP spid="13" grpId="1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MÁQUINA DE CALCULAR NÃO-DETERMINÍSTICA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3" y="2125973"/>
            <a:ext cx="9552194" cy="19389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geram textos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inéditos a partir de uma escolha entre palavras semanticamente prováveis, com uma margem de aleatoriedade (processo estocástico). 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mesmo input pode gerar diferentes outputs.  Prepare-se </a:t>
            </a:r>
            <a:r>
              <a:rPr lang="pt-BR" sz="2400" b="1">
                <a:solidFill>
                  <a:srgbClr val="BE9C6D"/>
                </a:solidFill>
                <a:latin typeface="Nexa Extra Light" panose="00000200000000000000" pitchFamily="2" charset="0"/>
              </a:rPr>
              <a:t>para surpresas.</a:t>
            </a:r>
            <a:endParaRPr lang="pt-BR" sz="24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60603" y="3894510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TEMPERATURA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60603" y="4363961"/>
            <a:ext cx="9552194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 nível de aleatoriedade é definido pela temperatura. 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Quanto mais alta a temperatura, mais imprevisível é o modelo.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IMPLICAÇÕES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90" y="575793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Apesar da aleatoriedade, é possível controlar e dirigir a máquina através do prompt. Mas para entender isso é preciso entender o poder da janela de contexto, tema da próxima aula.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16218</TotalTime>
  <Words>240</Words>
  <Application>Microsoft Office PowerPoint</Application>
  <PresentationFormat>Personalizar</PresentationFormat>
  <Paragraphs>29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Neue Haas Grotesk Text Pro</vt:lpstr>
      <vt:lpstr>Aptos Display</vt:lpstr>
      <vt:lpstr>Aptos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224</cp:revision>
  <dcterms:created xsi:type="dcterms:W3CDTF">2025-06-19T13:51:07Z</dcterms:created>
  <dcterms:modified xsi:type="dcterms:W3CDTF">2025-10-03T11:24:03Z</dcterms:modified>
</cp:coreProperties>
</file>